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5" r:id="rId17"/>
    <p:sldId id="277" r:id="rId18"/>
    <p:sldId id="280" r:id="rId19"/>
    <p:sldId id="322" r:id="rId20"/>
    <p:sldId id="282" r:id="rId21"/>
    <p:sldId id="283" r:id="rId22"/>
    <p:sldId id="284" r:id="rId23"/>
    <p:sldId id="301" r:id="rId24"/>
    <p:sldId id="287" r:id="rId25"/>
    <p:sldId id="288" r:id="rId26"/>
    <p:sldId id="293" r:id="rId27"/>
    <p:sldId id="297" r:id="rId28"/>
    <p:sldId id="298" r:id="rId29"/>
    <p:sldId id="299" r:id="rId30"/>
    <p:sldId id="307" r:id="rId31"/>
    <p:sldId id="305" r:id="rId32"/>
    <p:sldId id="306" r:id="rId33"/>
    <p:sldId id="310" r:id="rId34"/>
    <p:sldId id="313" r:id="rId35"/>
    <p:sldId id="314" r:id="rId36"/>
    <p:sldId id="318" r:id="rId37"/>
    <p:sldId id="31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001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2E72-FA50-4AB8-8D86-366E2BDAFEDE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8515-8985-4CC2-811A-B61532505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FFFFD5"/>
                </a:solidFill>
                <a:latin typeface="+mn-lt"/>
              </a:rPr>
              <a:t>UMETNIČKO STVARALAŠTVO I DEČJA LIKOVNOST</a:t>
            </a:r>
            <a:br>
              <a:rPr lang="sr-Latn-RS" sz="3600" dirty="0" smtClean="0">
                <a:solidFill>
                  <a:srgbClr val="FFFFD5"/>
                </a:solidFill>
                <a:latin typeface="+mn-lt"/>
              </a:rPr>
            </a:br>
            <a:r>
              <a:rPr lang="sr-Latn-RS" sz="2700" dirty="0" smtClean="0">
                <a:solidFill>
                  <a:srgbClr val="FFFFD5"/>
                </a:solidFill>
                <a:latin typeface="+mn-lt"/>
              </a:rPr>
              <a:t>LIKOVNE TEHNIKE I NJIHOVA PRIMENA U RADU SA DECOM PREDŠKOLSKOG UZRASTA</a:t>
            </a:r>
            <a:endParaRPr lang="en-US" sz="27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pPr algn="l"/>
            <a:r>
              <a:rPr lang="sr-Latn-RS" smtClean="0">
                <a:solidFill>
                  <a:srgbClr val="FFFFD5"/>
                </a:solidFill>
              </a:rPr>
              <a:t>mr </a:t>
            </a:r>
            <a:r>
              <a:rPr lang="sr-Latn-RS" dirty="0" smtClean="0">
                <a:solidFill>
                  <a:srgbClr val="FFFFD5"/>
                </a:solidFill>
              </a:rPr>
              <a:t>Jovanka Ulić</a:t>
            </a:r>
            <a:endParaRPr lang="en-US" dirty="0">
              <a:solidFill>
                <a:srgbClr val="FFFF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rgbClr val="FFFFD5"/>
                </a:solidFill>
              </a:rPr>
              <a:t>CRTEŽ I CRTAČKE TEHNIKE</a:t>
            </a:r>
            <a:endParaRPr lang="en-US" sz="2400" dirty="0">
              <a:solidFill>
                <a:srgbClr val="FFFF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>
                <a:solidFill>
                  <a:srgbClr val="FFFFD5"/>
                </a:solidFill>
              </a:rPr>
              <a:t>Crtež je likovna disciplina kojoj je osnovno izražajno sredstvo LINIJA. </a:t>
            </a:r>
          </a:p>
          <a:p>
            <a:r>
              <a:rPr lang="sr-Latn-CS" dirty="0" smtClean="0">
                <a:solidFill>
                  <a:srgbClr val="FFFFD5"/>
                </a:solidFill>
              </a:rPr>
              <a:t>Linijom se može prikazati oblik, pravac i smer, tekstura, prostor, proporcija, veličina, čak i valer (sve osim boje). </a:t>
            </a:r>
          </a:p>
          <a:p>
            <a:r>
              <a:rPr lang="sr-Latn-CS" dirty="0" smtClean="0">
                <a:solidFill>
                  <a:srgbClr val="FFFFD5"/>
                </a:solidFill>
              </a:rPr>
              <a:t>Crtež deci pruža mogućnost da lako, jednostavno i spontano iskažu i prikažu sva svoja osećanja i način na koji oni vide svet koji ih okružuje.</a:t>
            </a:r>
            <a:endParaRPr lang="en-US" dirty="0">
              <a:solidFill>
                <a:srgbClr val="FFFFD5"/>
              </a:solidFill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357430"/>
            <a:ext cx="3799467" cy="2398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rgbClr val="FFFFD5"/>
                </a:solidFill>
                <a:latin typeface="+mn-lt"/>
              </a:rPr>
              <a:t>CRTEŽ MOŽE BITI: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1357322"/>
          </a:xfrm>
        </p:spPr>
        <p:txBody>
          <a:bodyPr>
            <a:normAutofit fontScale="85000" lnSpcReduction="20000"/>
          </a:bodyPr>
          <a:lstStyle/>
          <a:p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LINEARAN –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ako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je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crtež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izveden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samo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linijam</a:t>
            </a:r>
            <a:r>
              <a:rPr lang="sr-Latn-CS" sz="2800" b="0" dirty="0" smtClean="0">
                <a:solidFill>
                  <a:srgbClr val="FFFFD5"/>
                </a:solidFill>
                <a:cs typeface="Arial" charset="0"/>
              </a:rPr>
              <a:t>a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,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odnosno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ako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je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linija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osnovni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likovni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 element – </a:t>
            </a:r>
            <a:r>
              <a:rPr lang="en-GB" sz="2800" b="0" dirty="0" err="1" smtClean="0">
                <a:solidFill>
                  <a:srgbClr val="FFFFD5"/>
                </a:solidFill>
                <a:cs typeface="Arial" charset="0"/>
              </a:rPr>
              <a:t>izraz</a:t>
            </a:r>
            <a:r>
              <a:rPr lang="en-GB" sz="2800" b="0" dirty="0" smtClean="0">
                <a:solidFill>
                  <a:srgbClr val="FFFFD5"/>
                </a:solidFill>
                <a:cs typeface="Arial" charset="0"/>
              </a:rPr>
              <a:t>. </a:t>
            </a:r>
          </a:p>
          <a:p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314" y="2285992"/>
            <a:ext cx="4041775" cy="639762"/>
          </a:xfrm>
        </p:spPr>
        <p:txBody>
          <a:bodyPr>
            <a:noAutofit/>
          </a:bodyPr>
          <a:lstStyle/>
          <a:p>
            <a:pPr algn="r"/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TONSKI –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ako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je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crtež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izveden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tonovima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–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svetlom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i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senkom</a:t>
            </a:r>
            <a:r>
              <a:rPr lang="sr-Latn-CS" b="0" dirty="0" smtClean="0">
                <a:solidFill>
                  <a:srgbClr val="FFFFD5"/>
                </a:solidFill>
                <a:cs typeface="Arial" charset="0"/>
              </a:rPr>
              <a:t>.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Picture 3" descr="C:\Documents and Settings\jovanka\My Documents\Crtez konacno\Svasta pomalo\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325069"/>
            <a:ext cx="4040187" cy="2619274"/>
          </a:xfrm>
          <a:noFill/>
        </p:spPr>
      </p:pic>
      <p:pic>
        <p:nvPicPr>
          <p:cNvPr id="8" name="Content Placeholder 7" descr="lavi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290538"/>
            <a:ext cx="4041775" cy="2688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3686172" cy="1460519"/>
          </a:xfrm>
        </p:spPr>
        <p:txBody>
          <a:bodyPr>
            <a:normAutofit lnSpcReduction="10000"/>
          </a:bodyPr>
          <a:lstStyle/>
          <a:p>
            <a:r>
              <a:rPr lang="sr-Latn-CS" b="0" dirty="0" smtClean="0">
                <a:solidFill>
                  <a:srgbClr val="FFFFD5"/>
                </a:solidFill>
                <a:cs typeface="Arial" charset="0"/>
              </a:rPr>
              <a:t>MONOHROMAN (jednobojan) 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–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ako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je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crtež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izveden</a:t>
            </a:r>
            <a:r>
              <a:rPr lang="sr-Latn-CS" b="0" dirty="0" smtClean="0">
                <a:solidFill>
                  <a:srgbClr val="FFFFD5"/>
                </a:solidFill>
                <a:cs typeface="Arial" charset="0"/>
              </a:rPr>
              <a:t> crnim tušem ili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u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jednoj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boji</a:t>
            </a:r>
            <a:r>
              <a:rPr lang="sr-Latn-CS" b="0" dirty="0" smtClean="0">
                <a:solidFill>
                  <a:srgbClr val="FFFFD5"/>
                </a:solidFill>
                <a:cs typeface="Arial" charset="0"/>
              </a:rPr>
              <a:t>.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563" y="1000108"/>
            <a:ext cx="4186238" cy="1174767"/>
          </a:xfrm>
        </p:spPr>
        <p:txBody>
          <a:bodyPr>
            <a:noAutofit/>
          </a:bodyPr>
          <a:lstStyle/>
          <a:p>
            <a:pPr algn="r"/>
            <a:r>
              <a:rPr lang="sr-Latn-CS" b="0" dirty="0" smtClean="0">
                <a:solidFill>
                  <a:srgbClr val="FFFFD5"/>
                </a:solidFill>
                <a:cs typeface="Arial" charset="0"/>
              </a:rPr>
              <a:t>VIŠEBOJAN 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–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ako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se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upotrebljavaju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dve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ili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više</a:t>
            </a:r>
            <a:r>
              <a:rPr lang="en-GB" b="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b="0" dirty="0" err="1" smtClean="0">
                <a:solidFill>
                  <a:srgbClr val="FFFFD5"/>
                </a:solidFill>
                <a:cs typeface="Arial" charset="0"/>
              </a:rPr>
              <a:t>boja</a:t>
            </a:r>
            <a:r>
              <a:rPr lang="sr-Latn-CS" b="0" dirty="0" smtClean="0">
                <a:solidFill>
                  <a:srgbClr val="FFFFD5"/>
                </a:solidFill>
                <a:cs typeface="Arial" charset="0"/>
              </a:rPr>
              <a:t>, pod uslovom da delom dominira linija.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Picture 4" descr="C:\Documents and Settings\jovanka\My Documents\Crtez konacno\Svasta pomalo\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24416"/>
            <a:ext cx="4040188" cy="3063394"/>
          </a:xfrm>
          <a:noFill/>
        </p:spPr>
      </p:pic>
      <p:pic>
        <p:nvPicPr>
          <p:cNvPr id="8" name="Picture 5" descr="C:\Documents and Settings\jovanka\My Documents\Crtez konacno\Tuluz Lotrek\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36" y="2857496"/>
            <a:ext cx="2426807" cy="32485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FFFFD5"/>
                </a:solidFill>
                <a:latin typeface="+mn-lt"/>
              </a:rPr>
              <a:t>Suvi</a:t>
            </a:r>
            <a:r>
              <a:rPr lang="sr-Latn-RS" sz="2400" dirty="0" smtClean="0">
                <a:solidFill>
                  <a:srgbClr val="FFFFD5"/>
                </a:solidFill>
                <a:latin typeface="+mn-lt"/>
              </a:rPr>
              <a:t> crtački materijali su: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SREBRENKA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OLOVKA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Content Placeholder 4" descr="434px-Ingres_-_Mme_Victor_Baltard_&amp;_sa_fille_Pau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54462" y="2324767"/>
            <a:ext cx="2645664" cy="3651504"/>
          </a:xfrm>
        </p:spPr>
      </p:pic>
      <p:pic>
        <p:nvPicPr>
          <p:cNvPr id="8" name="Content Placeholder 4" descr="iva-risek-riba-dubine-orginalni-crtez-olovkom-50x70cm-slika-129511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3726658" cy="268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4040188" cy="639762"/>
          </a:xfrm>
        </p:spPr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OLOVKA U BOJI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</p:spPr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KREDA/PASTEL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Picture 5" descr="C:\Documents and Settings\jovanka\My Documents\Crtez konacno\Svasta pomalo\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1601786" cy="14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crtez olovkom u boji ''Nar''.jpg"/>
          <p:cNvPicPr>
            <a:picLocks noChangeAspect="1"/>
          </p:cNvPicPr>
          <p:nvPr/>
        </p:nvPicPr>
        <p:blipFill>
          <a:blip r:embed="rId3"/>
          <a:srcRect l="14979" r="17617"/>
          <a:stretch>
            <a:fillRect/>
          </a:stretch>
        </p:blipFill>
        <p:spPr>
          <a:xfrm>
            <a:off x="1285847" y="3357562"/>
            <a:ext cx="2857525" cy="2857498"/>
          </a:xfrm>
          <a:prstGeom prst="rect">
            <a:avLst/>
          </a:prstGeom>
        </p:spPr>
      </p:pic>
      <p:pic>
        <p:nvPicPr>
          <p:cNvPr id="9" name="Picture 5" descr="C:\Documents and Settings\jovanka\My Documents\Crtez konacno\Svasta pomalo\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14856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jovanka\My Documents\Crtez konacno\Tuluz Lotrek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86512" y="3214686"/>
            <a:ext cx="2435047" cy="3095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40188" cy="639762"/>
          </a:xfrm>
        </p:spPr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UGLJEN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876" y="642918"/>
            <a:ext cx="4041775" cy="639762"/>
          </a:xfrm>
        </p:spPr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SEPIA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Picture 3" descr="C:\Documents and Settings\jovanka\My Documents\Crtez konacno\Svasta pomalo\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071702" cy="15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1785926"/>
            <a:ext cx="1285884" cy="1389889"/>
          </a:xfrm>
        </p:spPr>
      </p:pic>
      <p:pic>
        <p:nvPicPr>
          <p:cNvPr id="10" name="Picture 5" descr="dimitrijepopovicomaggi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3102" y="3286124"/>
            <a:ext cx="2388500" cy="305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jovanka\My Documents\My Pictures\LINIJA I OBLIK\Crtez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016" y="3357562"/>
            <a:ext cx="3644608" cy="274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2400" dirty="0" smtClean="0">
                <a:solidFill>
                  <a:srgbClr val="FFFFD5"/>
                </a:solidFill>
                <a:latin typeface="Century Gothic" pitchFamily="34" charset="0"/>
              </a:rPr>
              <a:t>Tekući materijali koji se koriste u crtanju su različite vrste tuša i bajca, a kao pisaljke se koriste: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79441"/>
          </a:xfrm>
        </p:spPr>
        <p:txBody>
          <a:bodyPr>
            <a:normAutofit/>
          </a:bodyPr>
          <a:lstStyle/>
          <a:p>
            <a:r>
              <a:rPr lang="sr-Latn-CS" b="0" dirty="0" smtClean="0">
                <a:solidFill>
                  <a:srgbClr val="FFFFD5"/>
                </a:solidFill>
              </a:rPr>
              <a:t>PTIČIJE PERO I TRSKA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METALNO PERO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Content Placeholder 4" descr="SCHREIB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3" y="2357430"/>
            <a:ext cx="1928826" cy="1285884"/>
          </a:xfrm>
        </p:spPr>
      </p:pic>
      <p:pic>
        <p:nvPicPr>
          <p:cNvPr id="8" name="Picture 5" descr="imgmadonnaandchildwitha.jpg"/>
          <p:cNvPicPr>
            <a:picLocks noChangeAspect="1"/>
          </p:cNvPicPr>
          <p:nvPr/>
        </p:nvPicPr>
        <p:blipFill>
          <a:blip r:embed="rId3"/>
          <a:srcRect l="6736" t="4841" r="5699" b="3173"/>
          <a:stretch>
            <a:fillRect/>
          </a:stretch>
        </p:blipFill>
        <p:spPr bwMode="auto">
          <a:xfrm>
            <a:off x="2357422" y="3357562"/>
            <a:ext cx="2000264" cy="292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dsc09065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6" y="2428868"/>
            <a:ext cx="2000264" cy="1501077"/>
          </a:xfrm>
        </p:spPr>
      </p:pic>
      <p:pic>
        <p:nvPicPr>
          <p:cNvPr id="10" name="Picture 6" descr="179.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357562"/>
            <a:ext cx="2160986" cy="28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ČETKICA – LAVIRANI TUŠ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nikola dva tekst 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857620" y="2714620"/>
            <a:ext cx="4915307" cy="2681077"/>
          </a:xfrm>
        </p:spPr>
      </p:pic>
      <p:pic>
        <p:nvPicPr>
          <p:cNvPr id="7" name="Picture 4" descr="C:\Documents and Settings\All Users\Documents\Za predavanja\Sabac\LINIJA, TEKSTURA\067_ursula ruse-volters_u stanovima smrti_o ti dimnjaci_1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10" y="2428868"/>
            <a:ext cx="2524365" cy="3625857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FLOMASTER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C:\Documents and Settings\JOCA\My Documents\Predavanja\Specijalističke studie\Podsticanje 2010\portofolija dece\M.David\slobodno crtanje, flomasteri,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399" y="2758137"/>
            <a:ext cx="3715789" cy="27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judy-painting-351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1071546"/>
            <a:ext cx="3886200" cy="2118360"/>
          </a:xfrm>
        </p:spPr>
      </p:pic>
      <p:pic>
        <p:nvPicPr>
          <p:cNvPr id="9" name="Picture 13" descr="PB150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43314"/>
            <a:ext cx="38100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rgbClr val="FFFFD5"/>
                </a:solidFill>
                <a:latin typeface="+mn-lt"/>
              </a:rPr>
              <a:t>Malo igre napolju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pic>
        <p:nvPicPr>
          <p:cNvPr id="5" name="Picture 17" descr="P60705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357297"/>
            <a:ext cx="3786214" cy="3156817"/>
          </a:xfrm>
          <a:noFill/>
        </p:spPr>
      </p:pic>
      <p:pic>
        <p:nvPicPr>
          <p:cNvPr id="6" name="Picture 18" descr="P60705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2" y="3000372"/>
            <a:ext cx="4074288" cy="318057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Korisnik\Desktop\CREWE\281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9685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2800" dirty="0" smtClean="0">
                <a:solidFill>
                  <a:srgbClr val="FFFFD5"/>
                </a:solidFill>
                <a:cs typeface="Times New Roman" pitchFamily="18" charset="0"/>
              </a:rPr>
              <a:t>SLIKARSTVO </a:t>
            </a:r>
            <a:br>
              <a:rPr lang="sr-Latn-CS" sz="2800" dirty="0" smtClean="0">
                <a:solidFill>
                  <a:srgbClr val="FFFFD5"/>
                </a:solidFill>
                <a:cs typeface="Times New Roman" pitchFamily="18" charset="0"/>
              </a:rPr>
            </a:br>
            <a:r>
              <a:rPr lang="sr-Latn-CS" sz="2800" dirty="0" smtClean="0">
                <a:solidFill>
                  <a:srgbClr val="FFFFD5"/>
                </a:solidFill>
                <a:cs typeface="Times New Roman" pitchFamily="18" charset="0"/>
              </a:rPr>
              <a:t>- je grana likovne umetnosti kojoj je osnova izraza u</a:t>
            </a:r>
            <a:br>
              <a:rPr lang="sr-Latn-CS" sz="2800" dirty="0" smtClean="0">
                <a:solidFill>
                  <a:srgbClr val="FFFFD5"/>
                </a:solidFill>
                <a:cs typeface="Times New Roman" pitchFamily="18" charset="0"/>
              </a:rPr>
            </a:br>
            <a:r>
              <a:rPr lang="sr-Latn-CS" sz="2800" dirty="0" smtClean="0">
                <a:solidFill>
                  <a:srgbClr val="FFFFD5"/>
                </a:solidFill>
                <a:cs typeface="Times New Roman" pitchFamily="18" charset="0"/>
              </a:rPr>
              <a:t>svetu boja, linija i oblika.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solidFill>
                  <a:srgbClr val="FFFFD5"/>
                </a:solidFill>
                <a:cs typeface="Times New Roman" pitchFamily="18" charset="0"/>
              </a:rPr>
              <a:t>Upoznajući se sa bojom i četkicom kao slikarskim materijalom dete prvo istražuje njihova tehnička i tehnološka svojstva – prvo se IGRA BOJOM, dodiruje je, razmazuje prstima, nanosi četkicom mrlje koje pokriva drugom dojom, istražuje je... </a:t>
            </a:r>
            <a:endParaRPr lang="en-GB" sz="2400" dirty="0" smtClean="0">
              <a:solidFill>
                <a:srgbClr val="FFFFD5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4" descr="Slike_0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769822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rgbClr val="FFFFD5"/>
                </a:solidFill>
                <a:latin typeface="+mn-lt"/>
              </a:rPr>
              <a:t>Suve slikarske tehnike: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PASTEL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KOLAŽ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Content Placeholder 4" descr="singlove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285992"/>
            <a:ext cx="2928958" cy="3807646"/>
          </a:xfrm>
        </p:spPr>
      </p:pic>
      <p:pic>
        <p:nvPicPr>
          <p:cNvPr id="10" name="ClipArt Placeholder 5" descr="0186-0011_gitarr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84" y="2407078"/>
            <a:ext cx="2804191" cy="3719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VITRAŽ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TAPISERIJA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Picture 7" descr="C:\Documents and Settings\jovanka\My Documents\Slikarstvo\sl\Vitraz 13 ve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285992"/>
            <a:ext cx="2684307" cy="3768733"/>
          </a:xfrm>
          <a:noFill/>
        </p:spPr>
      </p:pic>
      <p:pic>
        <p:nvPicPr>
          <p:cNvPr id="8" name="Content Placeholder 2" descr="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2357430"/>
            <a:ext cx="3707984" cy="3544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lk_art_drawings_preschool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723238" cy="3148825"/>
          </a:xfrm>
        </p:spPr>
      </p:pic>
      <p:pic>
        <p:nvPicPr>
          <p:cNvPr id="5" name="Picture 4" descr="DSC07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357298"/>
            <a:ext cx="3298280" cy="439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 smtClean="0">
                <a:solidFill>
                  <a:srgbClr val="FFFFD5"/>
                </a:solidFill>
                <a:latin typeface="+mn-lt"/>
              </a:rPr>
              <a:t>Mokre slikarske tehnike:</a:t>
            </a:r>
            <a:endParaRPr lang="en-US" sz="28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AKVAREL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GVAŠ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7" name="ClipArt Placeholder 11" descr="413802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428868"/>
            <a:ext cx="2697480" cy="3511296"/>
          </a:xfrm>
        </p:spPr>
      </p:pic>
      <p:pic>
        <p:nvPicPr>
          <p:cNvPr id="8" name="ClipArt Placeholder 5" descr="2-5a108644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903" t="822" r="14140" b="50926"/>
          <a:stretch>
            <a:fillRect/>
          </a:stretch>
        </p:blipFill>
        <p:spPr>
          <a:xfrm>
            <a:off x="4645025" y="2488788"/>
            <a:ext cx="4041775" cy="3323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FFFFD5"/>
                </a:solidFill>
              </a:rPr>
              <a:t>TEMPERA</a:t>
            </a:r>
            <a:endParaRPr lang="en-US" b="0" dirty="0">
              <a:solidFill>
                <a:srgbClr val="FFFFD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r-Latn-RS" b="0" dirty="0" smtClean="0">
                <a:solidFill>
                  <a:srgbClr val="FFFFD5"/>
                </a:solidFill>
              </a:rPr>
              <a:t>AKRILIK</a:t>
            </a:r>
            <a:endParaRPr lang="en-US" b="0" dirty="0">
              <a:solidFill>
                <a:srgbClr val="FFFFD5"/>
              </a:solidFill>
            </a:endParaRPr>
          </a:p>
        </p:txBody>
      </p:sp>
      <p:pic>
        <p:nvPicPr>
          <p:cNvPr id="8" name="Content Placeholder 7" descr="Krajina,_2001,_akril,_platno,_183_x_123_c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214554"/>
            <a:ext cx="2764206" cy="3951288"/>
          </a:xfrm>
        </p:spPr>
      </p:pic>
      <p:pic>
        <p:nvPicPr>
          <p:cNvPr id="7" name="ClipArt Placeholder 5" descr="Duccio-The-Madonna-and-Chi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10" y="2214554"/>
            <a:ext cx="2685921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400" b="0" dirty="0" smtClean="0">
                <a:solidFill>
                  <a:srgbClr val="FFFFD5"/>
                </a:solidFill>
              </a:rPr>
              <a:t>Kombinovane tehnike</a:t>
            </a:r>
            <a:endParaRPr lang="en-US" sz="2400" b="0" dirty="0">
              <a:solidFill>
                <a:srgbClr val="FFFFD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Veoma je bitno znati koje tehnike možete da kombinujete – ne treba crtež prvo raditi olovkom, a zatim crtati tušem i štapićem – dete će samo ponoviti svoj raniji crtež, povlačiće linije po već nacrtanim. Kombinujte  crtačke i slikarske tehnike!</a:t>
            </a:r>
            <a:endParaRPr lang="en-US" sz="24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06" y="928670"/>
            <a:ext cx="5111750" cy="485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CS" sz="2400" dirty="0" smtClean="0">
                <a:solidFill>
                  <a:srgbClr val="FFFFD5"/>
                </a:solidFill>
                <a:latin typeface="Century Gothic" pitchFamily="34" charset="0"/>
                <a:cs typeface="Arial" charset="0"/>
              </a:rPr>
              <a:t>GRAFIKA je likovna disciplina u kojoj se crtež urezuje specijalnim alatkama na unapred pripremljenu podlogu (matricu).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4038600" cy="2911477"/>
          </a:xfrm>
        </p:spPr>
        <p:txBody>
          <a:bodyPr>
            <a:normAutofit lnSpcReduction="10000"/>
          </a:bodyPr>
          <a:lstStyle/>
          <a:p>
            <a:endParaRPr lang="sr-Latn-RS" sz="2000" dirty="0" smtClean="0">
              <a:solidFill>
                <a:srgbClr val="FFFFD5"/>
              </a:solidFill>
            </a:endParaRPr>
          </a:p>
          <a:p>
            <a:r>
              <a:rPr lang="en-US" sz="2400" dirty="0" err="1" smtClean="0">
                <a:solidFill>
                  <a:srgbClr val="FFFFD5"/>
                </a:solidFill>
              </a:rPr>
              <a:t>Grafika</a:t>
            </a:r>
            <a:r>
              <a:rPr lang="sr-Latn-RS" sz="2400" dirty="0" smtClean="0">
                <a:solidFill>
                  <a:srgbClr val="FFFFD5"/>
                </a:solidFill>
              </a:rPr>
              <a:t> pruža deci mogućnost da kroz igru štampanja i umnožavanja eksperimentišu sa predmetima za protrljavanje, otiskivanje, urezivanje linija...</a:t>
            </a:r>
          </a:p>
          <a:p>
            <a:endParaRPr lang="sr-Latn-RS" sz="2000" dirty="0" smtClean="0">
              <a:solidFill>
                <a:srgbClr val="FFFFD5"/>
              </a:solidFill>
            </a:endParaRPr>
          </a:p>
          <a:p>
            <a:endParaRPr lang="sr-Latn-RS" sz="2000" dirty="0" smtClean="0">
              <a:solidFill>
                <a:srgbClr val="FFFFD5"/>
              </a:solidFill>
            </a:endParaRPr>
          </a:p>
          <a:p>
            <a:endParaRPr lang="sr-Latn-RS" sz="20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 descr="otiskivanje-dla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8186766" cy="262572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Latn-RS" sz="2600" dirty="0" smtClean="0">
                <a:solidFill>
                  <a:srgbClr val="FFFFD5"/>
                </a:solidFill>
              </a:rPr>
              <a:t> Klasične grafičke tehnike nisu preporučljive za rad sa decom predškolskog uzrasta, ali tehnike koje mogu i trebaju da se koriste su:</a:t>
            </a:r>
          </a:p>
          <a:p>
            <a:r>
              <a:rPr lang="sr-Latn-RS" sz="2600" dirty="0" smtClean="0">
                <a:solidFill>
                  <a:srgbClr val="FFFFD5"/>
                </a:solidFill>
              </a:rPr>
              <a:t>- otiskivanje šablona, kartontisak, monotipija </a:t>
            </a:r>
          </a:p>
          <a:p>
            <a:pPr>
              <a:buFont typeface="Arial" pitchFamily="34" charset="0"/>
              <a:buChar char="•"/>
            </a:pPr>
            <a:r>
              <a:rPr lang="sr-Latn-CS" sz="2600" dirty="0" smtClean="0">
                <a:solidFill>
                  <a:srgbClr val="FFFFD5"/>
                </a:solidFill>
              </a:rPr>
              <a:t> Sa decom predškolskog uzrasta koriste se jednostavni postupci štampe, a kao boja se koriste tempere ili akrilne boje u koje se dodaje par kapi glicerina (da se uspori proces sušenja).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FD5"/>
              </a:solidFill>
            </a:endParaRPr>
          </a:p>
        </p:txBody>
      </p:sp>
      <p:pic>
        <p:nvPicPr>
          <p:cNvPr id="7" name="Content Placeholder 6" descr="child-finger-pain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428604"/>
            <a:ext cx="4358142" cy="2876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 smtClean="0">
                <a:solidFill>
                  <a:srgbClr val="FFFFD5"/>
                </a:solidFill>
                <a:latin typeface="+mn-lt"/>
              </a:rPr>
              <a:t>OTISKIVANJE ŠABLONA, ŠAKA, PRSIĆA...</a:t>
            </a:r>
            <a:endParaRPr lang="en-US" sz="2800" dirty="0">
              <a:solidFill>
                <a:srgbClr val="FFFFD5"/>
              </a:solidFill>
              <a:latin typeface="+mn-lt"/>
            </a:endParaRPr>
          </a:p>
        </p:txBody>
      </p:sp>
      <p:pic>
        <p:nvPicPr>
          <p:cNvPr id="8" name="Content Placeholder 7" descr="kitchen-utensil-painting-making-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35917" y="2285992"/>
            <a:ext cx="5617559" cy="3812391"/>
          </a:xfrm>
        </p:spPr>
      </p:pic>
      <p:pic>
        <p:nvPicPr>
          <p:cNvPr id="10" name="Content Placeholder 9" descr="4dcbed4143f787498f1bcc0bcc590d0f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2383440" cy="3565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r>
              <a:rPr lang="sr-Latn-RS" sz="3300" dirty="0">
                <a:solidFill>
                  <a:srgbClr val="FFFFD5"/>
                </a:solidFill>
              </a:rPr>
              <a:t>Smisao, značaj i funkcija likovnog vaspitanja </a:t>
            </a:r>
            <a:r>
              <a:rPr lang="sr-Latn-RS" sz="3300" dirty="0" smtClean="0">
                <a:solidFill>
                  <a:srgbClr val="FFFFD5"/>
                </a:solidFill>
              </a:rPr>
              <a:t>je:</a:t>
            </a:r>
          </a:p>
          <a:p>
            <a:pPr>
              <a:buNone/>
            </a:pPr>
            <a:r>
              <a:rPr lang="sr-Latn-RS" sz="3300" dirty="0" smtClean="0">
                <a:solidFill>
                  <a:srgbClr val="FFFFD5"/>
                </a:solidFill>
              </a:rPr>
              <a:t> -  u </a:t>
            </a:r>
            <a:r>
              <a:rPr lang="sr-Latn-RS" sz="3300" dirty="0">
                <a:solidFill>
                  <a:srgbClr val="FFFFD5"/>
                </a:solidFill>
              </a:rPr>
              <a:t>postepenom uvođenju dece u likovnu </a:t>
            </a:r>
            <a:r>
              <a:rPr lang="sr-Latn-RS" sz="3300" dirty="0" smtClean="0">
                <a:solidFill>
                  <a:srgbClr val="FFFFD5"/>
                </a:solidFill>
              </a:rPr>
              <a:t>kulturu u zavisnosti </a:t>
            </a:r>
            <a:r>
              <a:rPr lang="sr-Latn-RS" sz="3300" dirty="0">
                <a:solidFill>
                  <a:srgbClr val="FFFFD5"/>
                </a:solidFill>
              </a:rPr>
              <a:t>od uzrasta dece, njihovih potreba i individualnih </a:t>
            </a:r>
            <a:r>
              <a:rPr lang="sr-Latn-RS" sz="3300" dirty="0" smtClean="0">
                <a:solidFill>
                  <a:srgbClr val="FFFFD5"/>
                </a:solidFill>
              </a:rPr>
              <a:t>mogućnosti;</a:t>
            </a:r>
          </a:p>
          <a:p>
            <a:pPr>
              <a:buNone/>
            </a:pPr>
            <a:r>
              <a:rPr lang="sr-Latn-RS" sz="3300" dirty="0" smtClean="0">
                <a:solidFill>
                  <a:srgbClr val="FFFFD5"/>
                </a:solidFill>
              </a:rPr>
              <a:t> -  da omogući deci </a:t>
            </a:r>
            <a:r>
              <a:rPr lang="sr-Latn-RS" sz="3300" dirty="0">
                <a:solidFill>
                  <a:srgbClr val="FFFFD5"/>
                </a:solidFill>
              </a:rPr>
              <a:t>da kroz likovno stvaralaštvo izražavaju sebe i komuniciraju sa okruženjem.</a:t>
            </a:r>
            <a:endParaRPr lang="en-US" sz="3300" dirty="0">
              <a:solidFill>
                <a:srgbClr val="FFFFD5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int rol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220660" cy="622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rgbClr val="FFFFD5"/>
                </a:solidFill>
                <a:latin typeface="+mn-lt"/>
              </a:rPr>
              <a:t>FROTAŽ</a:t>
            </a:r>
            <a:endParaRPr lang="en-US" sz="2400" dirty="0">
              <a:solidFill>
                <a:srgbClr val="FFFFD5"/>
              </a:solidFill>
              <a:latin typeface="+mn-lt"/>
            </a:endParaRPr>
          </a:p>
        </p:txBody>
      </p:sp>
      <p:pic>
        <p:nvPicPr>
          <p:cNvPr id="5" name="Content Placeholder 4" descr="FROTAŽ 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905277" cy="2928958"/>
          </a:xfrm>
        </p:spPr>
      </p:pic>
      <p:pic>
        <p:nvPicPr>
          <p:cNvPr id="6" name="Content Placeholder 5" descr="FROTAŽ  (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071810"/>
            <a:ext cx="4261402" cy="3196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 smtClean="0">
                <a:solidFill>
                  <a:srgbClr val="FFFFD5"/>
                </a:solidFill>
                <a:latin typeface="+mn-lt"/>
              </a:rPr>
              <a:t>KARTONTISAK</a:t>
            </a:r>
            <a:endParaRPr lang="en-US" sz="28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643314"/>
            <a:ext cx="4038600" cy="2482849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solidFill>
                  <a:srgbClr val="FFFFD5"/>
                </a:solidFill>
              </a:rPr>
              <a:t>KARTONTISAK, kao matrica</a:t>
            </a:r>
          </a:p>
          <a:p>
            <a:pPr>
              <a:buNone/>
            </a:pPr>
            <a:r>
              <a:rPr lang="sr-Latn-CS" sz="2400" dirty="0" smtClean="0">
                <a:solidFill>
                  <a:srgbClr val="FFFFD5"/>
                </a:solidFill>
              </a:rPr>
              <a:t>     se koristi karton na koji se</a:t>
            </a:r>
          </a:p>
          <a:p>
            <a:pPr>
              <a:buNone/>
            </a:pPr>
            <a:r>
              <a:rPr lang="sr-Latn-CS" sz="2400" dirty="0" smtClean="0">
                <a:solidFill>
                  <a:srgbClr val="FFFFD5"/>
                </a:solidFill>
              </a:rPr>
              <a:t>     ređaju i lepe isečeni komadi kartona (kao kolaž) i tako pripremljena ploča štampa;</a:t>
            </a:r>
            <a:endParaRPr lang="en-US" sz="24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4" descr="S73059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730863" cy="497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2800" dirty="0" smtClean="0">
                <a:solidFill>
                  <a:srgbClr val="FFFFD5"/>
                </a:solidFill>
                <a:latin typeface="+mn-lt"/>
              </a:rPr>
              <a:t>MONOTIPIJA</a:t>
            </a:r>
            <a:endParaRPr lang="en-US" sz="28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43380"/>
            <a:ext cx="4038600" cy="1982783"/>
          </a:xfrm>
        </p:spPr>
        <p:txBody>
          <a:bodyPr>
            <a:normAutofit fontScale="92500"/>
          </a:bodyPr>
          <a:lstStyle/>
          <a:p>
            <a:r>
              <a:rPr lang="sr-Latn-CS" sz="2400" dirty="0" smtClean="0">
                <a:solidFill>
                  <a:srgbClr val="FFFFD5"/>
                </a:solidFill>
              </a:rPr>
              <a:t>MONOTIPIJA (slikarsko grafička tehnika), koriste se različiti materijali kao matrica sa kojih se otiskuje, ali se može dobiti SAMO JEDAN OTISAK. </a:t>
            </a:r>
            <a:endParaRPr lang="en-US" sz="24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5" descr="S73052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63" t="3698" r="6421"/>
          <a:stretch>
            <a:fillRect/>
          </a:stretch>
        </p:blipFill>
        <p:spPr bwMode="auto">
          <a:xfrm>
            <a:off x="3000364" y="571480"/>
            <a:ext cx="1928826" cy="27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iplomski 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2357454" cy="1767163"/>
          </a:xfrm>
          <a:prstGeom prst="rect">
            <a:avLst/>
          </a:prstGeom>
          <a:noFill/>
        </p:spPr>
      </p:pic>
      <p:pic>
        <p:nvPicPr>
          <p:cNvPr id="7" name="Picture 5" descr="diplomski 091"/>
          <p:cNvPicPr>
            <a:picLocks noChangeAspect="1" noChangeArrowheads="1"/>
          </p:cNvPicPr>
          <p:nvPr/>
        </p:nvPicPr>
        <p:blipFill>
          <a:blip r:embed="rId4" cstate="print"/>
          <a:srcRect l="2703" r="5387"/>
          <a:stretch>
            <a:fillRect/>
          </a:stretch>
        </p:blipFill>
        <p:spPr bwMode="auto">
          <a:xfrm>
            <a:off x="6357950" y="285728"/>
            <a:ext cx="2428892" cy="1982376"/>
          </a:xfrm>
          <a:prstGeom prst="rect">
            <a:avLst/>
          </a:prstGeom>
          <a:noFill/>
        </p:spPr>
      </p:pic>
      <p:pic>
        <p:nvPicPr>
          <p:cNvPr id="8" name="Picture 7" descr="diplomski 093"/>
          <p:cNvPicPr>
            <a:picLocks noChangeAspect="1" noChangeArrowheads="1"/>
          </p:cNvPicPr>
          <p:nvPr/>
        </p:nvPicPr>
        <p:blipFill>
          <a:blip r:embed="rId5" cstate="print"/>
          <a:srcRect l="6434" t="6824" r="7180" b="10000"/>
          <a:stretch>
            <a:fillRect/>
          </a:stretch>
        </p:blipFill>
        <p:spPr bwMode="auto">
          <a:xfrm>
            <a:off x="6000760" y="4357694"/>
            <a:ext cx="3000396" cy="216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>
                <a:solidFill>
                  <a:srgbClr val="FFFFD5"/>
                </a:solidFill>
                <a:latin typeface="+mn-lt"/>
              </a:rPr>
              <a:t>MALI EKSPERIMENTI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 descr="bark paint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278134"/>
            <a:ext cx="2428892" cy="4748003"/>
          </a:xfrm>
        </p:spPr>
      </p:pic>
      <p:pic>
        <p:nvPicPr>
          <p:cNvPr id="6" name="Content Placeholder 5" descr="rubber-band-paint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52311" y="2143116"/>
            <a:ext cx="5034489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400" b="0" dirty="0" smtClean="0">
                <a:solidFill>
                  <a:srgbClr val="FFFFD5"/>
                </a:solidFill>
                <a:latin typeface="+mn-lt"/>
              </a:rPr>
              <a:t>MAGIČNO MLEKO</a:t>
            </a:r>
            <a:endParaRPr lang="en-US" sz="2400" b="0" dirty="0">
              <a:solidFill>
                <a:srgbClr val="FFFFD5"/>
              </a:solidFill>
              <a:latin typeface="+mn-lt"/>
            </a:endParaRPr>
          </a:p>
        </p:txBody>
      </p:sp>
      <p:pic>
        <p:nvPicPr>
          <p:cNvPr id="5" name="Content Placeholder 4" descr="DSC_3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143116"/>
            <a:ext cx="5111750" cy="34094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solidFill>
                  <a:srgbClr val="FFFFD5"/>
                </a:solidFill>
              </a:rPr>
              <a:t>Potrebno: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plitka posuda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punomasno mleko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tuš u boji ili boja za kolače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štapići za uši ili čačkalice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tećni sapun ili deterdžent za sudove</a:t>
            </a:r>
            <a:endParaRPr lang="en-US" sz="2400" dirty="0">
              <a:solidFill>
                <a:srgbClr val="FFFF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900750" cy="655620"/>
          </a:xfrm>
        </p:spPr>
        <p:txBody>
          <a:bodyPr>
            <a:normAutofit/>
          </a:bodyPr>
          <a:lstStyle/>
          <a:p>
            <a:r>
              <a:rPr lang="sr-Latn-RS" sz="2400" b="0" dirty="0" smtClean="0">
                <a:solidFill>
                  <a:srgbClr val="FFFFD5"/>
                </a:solidFill>
                <a:latin typeface="+mn-lt"/>
              </a:rPr>
              <a:t>EKSPERIMEN AKVAREL BOJAMA</a:t>
            </a:r>
            <a:endParaRPr lang="en-US" sz="2400" b="0" dirty="0">
              <a:solidFill>
                <a:srgbClr val="FFFFD5"/>
              </a:solidFill>
              <a:latin typeface="+mn-lt"/>
            </a:endParaRPr>
          </a:p>
        </p:txBody>
      </p:sp>
      <p:pic>
        <p:nvPicPr>
          <p:cNvPr id="5" name="Content Placeholder 4" descr="preschool-watercolor-3.jpg"/>
          <p:cNvPicPr>
            <a:picLocks noGrp="1" noChangeAspect="1"/>
          </p:cNvPicPr>
          <p:nvPr>
            <p:ph idx="1"/>
          </p:nvPr>
        </p:nvPicPr>
        <p:blipFill>
          <a:blip r:embed="rId2"/>
          <a:srcRect b="9374"/>
          <a:stretch>
            <a:fillRect/>
          </a:stretch>
        </p:blipFill>
        <p:spPr>
          <a:xfrm>
            <a:off x="4214810" y="1285860"/>
            <a:ext cx="4493172" cy="40719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4" cy="4691063"/>
          </a:xfrm>
        </p:spPr>
        <p:txBody>
          <a:bodyPr>
            <a:normAutofit fontScale="92500" lnSpcReduction="20000"/>
          </a:bodyPr>
          <a:lstStyle/>
          <a:p>
            <a:r>
              <a:rPr lang="sr-Latn-RS" sz="2400" dirty="0" smtClean="0">
                <a:solidFill>
                  <a:srgbClr val="FFFFD5"/>
                </a:solidFill>
              </a:rPr>
              <a:t>Potrebno: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Akvarel boje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Meke četkice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Papir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So (može krupnija so)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Lepak (OHO ili drvofix)</a:t>
            </a:r>
          </a:p>
          <a:p>
            <a:r>
              <a:rPr lang="sr-Latn-RS" sz="2400" dirty="0" smtClean="0">
                <a:solidFill>
                  <a:srgbClr val="FFFFD5"/>
                </a:solidFill>
              </a:rPr>
              <a:t>Postupak: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na papir se nanosi boja sa dosta vode (slobodno);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na vlažnu boju se nanosi lepak;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na kraju se dodaje so (so bukvalno “pokupi” boju na mestima gde je dodata).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rgbClr val="FFFFD5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school-watercolor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25" t="5619" r="3125" b="10633"/>
          <a:stretch>
            <a:fillRect/>
          </a:stretch>
        </p:blipFill>
        <p:spPr>
          <a:xfrm>
            <a:off x="523847" y="1000108"/>
            <a:ext cx="8334431" cy="50006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r>
              <a:rPr lang="sr-Latn-RS" sz="2400" b="0" dirty="0" smtClean="0">
                <a:solidFill>
                  <a:srgbClr val="FFFFD5"/>
                </a:solidFill>
              </a:rPr>
              <a:t>PREDŠKOLSKI UZRAST – ZLATNO DOBA DEČJEG STVRALAŠTVA</a:t>
            </a:r>
            <a:r>
              <a:rPr lang="sr-Latn-RS" dirty="0" smtClean="0">
                <a:solidFill>
                  <a:srgbClr val="FFFFD5"/>
                </a:solidFill>
              </a:rPr>
              <a:t/>
            </a:r>
            <a:br>
              <a:rPr lang="sr-Latn-RS" dirty="0" smtClean="0">
                <a:solidFill>
                  <a:srgbClr val="FFFFD5"/>
                </a:solidFill>
              </a:rPr>
            </a:br>
            <a:endParaRPr lang="en-US" dirty="0"/>
          </a:p>
        </p:txBody>
      </p:sp>
      <p:pic>
        <p:nvPicPr>
          <p:cNvPr id="5" name="Content Placeholder 4" descr="preschool-watercolor-2.jpg"/>
          <p:cNvPicPr>
            <a:picLocks noGrp="1" noChangeAspect="1"/>
          </p:cNvPicPr>
          <p:nvPr>
            <p:ph idx="1"/>
          </p:nvPr>
        </p:nvPicPr>
        <p:blipFill>
          <a:blip r:embed="rId2"/>
          <a:srcRect b="5804"/>
          <a:stretch>
            <a:fillRect/>
          </a:stretch>
        </p:blipFill>
        <p:spPr>
          <a:xfrm>
            <a:off x="5279709" y="1857364"/>
            <a:ext cx="2980052" cy="41560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400552" cy="2697163"/>
          </a:xfrm>
        </p:spPr>
        <p:txBody>
          <a:bodyPr/>
          <a:lstStyle/>
          <a:p>
            <a:r>
              <a:rPr lang="sr-Latn-RS" sz="2400" dirty="0" smtClean="0">
                <a:solidFill>
                  <a:srgbClr val="FFFFD5"/>
                </a:solidFill>
              </a:rPr>
              <a:t>Jedno od najvažnijih pokazatelja autentičnosti procesa dečjeg izražavanja je uživanje u samom stvaralačkom činu jer je njegova osnovna osobina </a:t>
            </a:r>
            <a:r>
              <a:rPr lang="sr-Latn-RS" sz="2400" b="1" dirty="0" smtClean="0">
                <a:solidFill>
                  <a:srgbClr val="FFFFD5"/>
                </a:solidFill>
              </a:rPr>
              <a:t>samonagrađivanje</a:t>
            </a:r>
            <a:r>
              <a:rPr lang="sr-Latn-RS" sz="2400" dirty="0" smtClean="0">
                <a:solidFill>
                  <a:srgbClr val="FFFFD5"/>
                </a:solidFill>
              </a:rPr>
              <a:t>. </a:t>
            </a:r>
            <a:endParaRPr lang="en-US" sz="24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29684" cy="84615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sr-Latn-RS" sz="3200" dirty="0" smtClean="0">
                <a:solidFill>
                  <a:srgbClr val="FFFFD5"/>
                </a:solidFill>
                <a:latin typeface="+mn-lt"/>
              </a:rPr>
              <a:t>LIKOVNE TEHNIKE I MATERIJALI</a:t>
            </a:r>
            <a:endParaRPr lang="en-US" sz="3200" dirty="0">
              <a:solidFill>
                <a:srgbClr val="FFFFD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483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r-Latn-RS" sz="2800" dirty="0" smtClean="0">
              <a:solidFill>
                <a:srgbClr val="FFFFD5"/>
              </a:solidFill>
            </a:endParaRPr>
          </a:p>
          <a:p>
            <a:r>
              <a:rPr lang="sr-Latn-RS" sz="2800" dirty="0" smtClean="0">
                <a:solidFill>
                  <a:srgbClr val="FFFFD5"/>
                </a:solidFill>
              </a:rPr>
              <a:t>Likovni materijali i tehnike su veoma važne u likovnom programu, ali imaju sekundarnu ulogu u odnosu na sam stvaralački proces – IGRU!</a:t>
            </a:r>
            <a:endParaRPr lang="en-US" sz="2800" dirty="0" smtClean="0">
              <a:solidFill>
                <a:srgbClr val="FFFFD5"/>
              </a:solidFill>
            </a:endParaRPr>
          </a:p>
          <a:p>
            <a:r>
              <a:rPr lang="sr-Latn-RS" sz="2800" dirty="0" smtClean="0">
                <a:solidFill>
                  <a:srgbClr val="FFFFD5"/>
                </a:solidFill>
              </a:rPr>
              <a:t>Dete pri manipulisanju materijalom vrši određeno tehnološko istraživanje njegovih oblikovnih mogućnosti. Zbog toga im treba ponuditi raznovrsne materijale koliko je moguće ravnomerno, povremeno ih menjajući da bi se u rad unela svežina i podstaklo interesovanje za nešto novo ili da bi korišćenje već poznatih materijala bilo kreativnije (promena podloge na primer).</a:t>
            </a:r>
            <a:endParaRPr lang="en-US" sz="2800" dirty="0" smtClean="0">
              <a:solidFill>
                <a:srgbClr val="FFFFD5"/>
              </a:solidFill>
            </a:endParaRPr>
          </a:p>
          <a:p>
            <a:endParaRPr lang="sr-Latn-RS" sz="3000" dirty="0" smtClean="0">
              <a:solidFill>
                <a:srgbClr val="FFFFD5"/>
              </a:solidFill>
            </a:endParaRPr>
          </a:p>
          <a:p>
            <a:pPr>
              <a:buNone/>
            </a:pPr>
            <a:endParaRPr lang="sr-Latn-RS" sz="30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971924" cy="5340369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rgbClr val="FFFFD5"/>
                </a:solidFill>
              </a:rPr>
              <a:t> Većinu umetničkog materijala koje koriste likovni umetnici mogu koristiti i deca.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solidFill>
                <a:srgbClr val="FFFFD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solidFill>
                  <a:srgbClr val="FFFFD5"/>
                </a:solidFill>
              </a:rPr>
              <a:t> Kriterijumi za izbor materijala:</a:t>
            </a:r>
          </a:p>
          <a:p>
            <a:pPr>
              <a:buFontTx/>
              <a:buChar char="-"/>
            </a:pPr>
            <a:r>
              <a:rPr lang="hr-HR" sz="2600" dirty="0" smtClean="0">
                <a:solidFill>
                  <a:srgbClr val="FFFFD5"/>
                </a:solidFill>
              </a:rPr>
              <a:t> razvojni stepen deteta i njegov način rada;</a:t>
            </a:r>
          </a:p>
          <a:p>
            <a:pPr>
              <a:buFontTx/>
              <a:buChar char="-"/>
            </a:pPr>
            <a:r>
              <a:rPr lang="hr-HR" sz="2600" dirty="0" smtClean="0">
                <a:solidFill>
                  <a:srgbClr val="FFFFD5"/>
                </a:solidFill>
              </a:rPr>
              <a:t> odgovarajuća tema koja se radi;</a:t>
            </a:r>
          </a:p>
          <a:p>
            <a:pPr>
              <a:buFontTx/>
              <a:buChar char="-"/>
            </a:pPr>
            <a:r>
              <a:rPr lang="hr-HR" sz="2600" dirty="0" smtClean="0">
                <a:solidFill>
                  <a:srgbClr val="FFFFD5"/>
                </a:solidFill>
              </a:rPr>
              <a:t> potreba za upoznavanjem dovoljnog  broja materijala kako bi se izbor materijala prilagodio individualnim sklonostima svakog deteta.</a:t>
            </a:r>
            <a:endParaRPr lang="en-US" sz="2600" dirty="0" smtClean="0">
              <a:solidFill>
                <a:srgbClr val="FFFFD5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Pencils_h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500042"/>
            <a:ext cx="3425911" cy="2286016"/>
          </a:xfrm>
        </p:spPr>
      </p:pic>
      <p:pic>
        <p:nvPicPr>
          <p:cNvPr id="6" name="Picture 5" descr="cetkice_glav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46" y="3500438"/>
            <a:ext cx="4215898" cy="222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4429132"/>
            <a:ext cx="8258204" cy="19113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 </a:t>
            </a:r>
            <a:r>
              <a:rPr lang="en-US" sz="2400" dirty="0" err="1" smtClean="0">
                <a:solidFill>
                  <a:srgbClr val="FFFFD5"/>
                </a:solidFill>
              </a:rPr>
              <a:t>Upotreba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likovnog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materijala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iziskuje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odre</a:t>
            </a:r>
            <a:r>
              <a:rPr lang="hr-HR" sz="2400" dirty="0" smtClean="0">
                <a:solidFill>
                  <a:srgbClr val="FFFFD5"/>
                </a:solidFill>
              </a:rPr>
              <a:t>đ</a:t>
            </a:r>
            <a:r>
              <a:rPr lang="en-US" sz="2400" dirty="0" err="1" smtClean="0">
                <a:solidFill>
                  <a:srgbClr val="FFFFD5"/>
                </a:solidFill>
              </a:rPr>
              <a:t>ene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postupke</a:t>
            </a:r>
            <a:r>
              <a:rPr lang="hr-HR" sz="2400" dirty="0" smtClean="0">
                <a:solidFill>
                  <a:srgbClr val="FFFFD5"/>
                </a:solidFill>
              </a:rPr>
              <a:t>.  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D5"/>
                </a:solidFill>
              </a:rPr>
              <a:t>  Veoma je važno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da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materijal</a:t>
            </a:r>
            <a:r>
              <a:rPr lang="en-US" sz="2400" dirty="0" smtClean="0">
                <a:solidFill>
                  <a:srgbClr val="FFFFD5"/>
                </a:solidFill>
              </a:rPr>
              <a:t> ne </a:t>
            </a:r>
            <a:r>
              <a:rPr lang="en-US" sz="2400" dirty="0" err="1" smtClean="0">
                <a:solidFill>
                  <a:srgbClr val="FFFFD5"/>
                </a:solidFill>
              </a:rPr>
              <a:t>pru</a:t>
            </a:r>
            <a:r>
              <a:rPr lang="hr-HR" sz="2400" dirty="0" smtClean="0">
                <a:solidFill>
                  <a:srgbClr val="FFFFD5"/>
                </a:solidFill>
              </a:rPr>
              <a:t>ž</a:t>
            </a:r>
            <a:r>
              <a:rPr lang="en-US" sz="2400" dirty="0" smtClean="0">
                <a:solidFill>
                  <a:srgbClr val="FFFFD5"/>
                </a:solidFill>
              </a:rPr>
              <a:t>a </a:t>
            </a:r>
            <a:r>
              <a:rPr lang="en-US" sz="2400" dirty="0" err="1" smtClean="0">
                <a:solidFill>
                  <a:srgbClr val="FFFFD5"/>
                </a:solidFill>
              </a:rPr>
              <a:t>ve</a:t>
            </a:r>
            <a:r>
              <a:rPr lang="hr-HR" sz="2400" dirty="0" smtClean="0">
                <a:solidFill>
                  <a:srgbClr val="FFFFD5"/>
                </a:solidFill>
              </a:rPr>
              <a:t>ć</a:t>
            </a:r>
            <a:r>
              <a:rPr lang="en-US" sz="2400" dirty="0" err="1" smtClean="0">
                <a:solidFill>
                  <a:srgbClr val="FFFFD5"/>
                </a:solidFill>
              </a:rPr>
              <a:t>i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otpor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deci</a:t>
            </a:r>
            <a:r>
              <a:rPr lang="hr-HR" sz="2400" dirty="0" smtClean="0">
                <a:solidFill>
                  <a:srgbClr val="FFFFD5"/>
                </a:solidFill>
              </a:rPr>
              <a:t>. </a:t>
            </a:r>
            <a:r>
              <a:rPr lang="en-US" sz="2400" dirty="0" err="1" smtClean="0">
                <a:solidFill>
                  <a:srgbClr val="FFFFD5"/>
                </a:solidFill>
              </a:rPr>
              <a:t>Crta</a:t>
            </a:r>
            <a:r>
              <a:rPr lang="hr-HR" sz="2400" dirty="0" smtClean="0">
                <a:solidFill>
                  <a:srgbClr val="FFFFD5"/>
                </a:solidFill>
              </a:rPr>
              <a:t>ć</a:t>
            </a:r>
            <a:r>
              <a:rPr lang="en-US" sz="2400" dirty="0" err="1" smtClean="0">
                <a:solidFill>
                  <a:srgbClr val="FFFFD5"/>
                </a:solidFill>
              </a:rPr>
              <a:t>i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sr-Latn-RS" sz="2400" dirty="0" smtClean="0">
                <a:solidFill>
                  <a:srgbClr val="FFFFD5"/>
                </a:solidFill>
              </a:rPr>
              <a:t>  </a:t>
            </a:r>
            <a:r>
              <a:rPr lang="en-US" sz="2400" dirty="0" err="1" smtClean="0">
                <a:solidFill>
                  <a:srgbClr val="FFFFD5"/>
                </a:solidFill>
              </a:rPr>
              <a:t>materijali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sr-Latn-R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treba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da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su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meki</a:t>
            </a:r>
            <a:r>
              <a:rPr lang="hr-HR" sz="2400" dirty="0" smtClean="0">
                <a:solidFill>
                  <a:srgbClr val="FFFFD5"/>
                </a:solidFill>
              </a:rPr>
              <a:t>, </a:t>
            </a:r>
            <a:r>
              <a:rPr lang="en-US" sz="2400" dirty="0" smtClean="0">
                <a:solidFill>
                  <a:srgbClr val="FFFFD5"/>
                </a:solidFill>
              </a:rPr>
              <a:t>a </a:t>
            </a:r>
            <a:r>
              <a:rPr lang="en-US" sz="2400" dirty="0" err="1" smtClean="0">
                <a:solidFill>
                  <a:srgbClr val="FFFFD5"/>
                </a:solidFill>
              </a:rPr>
              <a:t>slikarski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materijali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da</a:t>
            </a:r>
            <a:r>
              <a:rPr lang="en-US" sz="2400" dirty="0" smtClean="0">
                <a:solidFill>
                  <a:srgbClr val="FFFFD5"/>
                </a:solidFill>
              </a:rPr>
              <a:t> se </a:t>
            </a:r>
            <a:r>
              <a:rPr lang="en-US" sz="2400" dirty="0" err="1" smtClean="0">
                <a:solidFill>
                  <a:srgbClr val="FFFFD5"/>
                </a:solidFill>
              </a:rPr>
              <a:t>lako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razre</a:t>
            </a:r>
            <a:r>
              <a:rPr lang="hr-HR" sz="2400" dirty="0" smtClean="0">
                <a:solidFill>
                  <a:srgbClr val="FFFFD5"/>
                </a:solidFill>
              </a:rPr>
              <a:t>đ</a:t>
            </a:r>
            <a:r>
              <a:rPr lang="en-US" sz="2400" dirty="0" err="1" smtClean="0">
                <a:solidFill>
                  <a:srgbClr val="FFFFD5"/>
                </a:solidFill>
              </a:rPr>
              <a:t>uju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i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nanose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na</a:t>
            </a:r>
            <a:r>
              <a:rPr lang="en-US" sz="2400" dirty="0" smtClean="0">
                <a:solidFill>
                  <a:srgbClr val="FFFFD5"/>
                </a:solidFill>
              </a:rPr>
              <a:t> </a:t>
            </a:r>
            <a:r>
              <a:rPr lang="en-US" sz="2400" dirty="0" err="1" smtClean="0">
                <a:solidFill>
                  <a:srgbClr val="FFFFD5"/>
                </a:solidFill>
              </a:rPr>
              <a:t>podlogu</a:t>
            </a:r>
            <a:r>
              <a:rPr lang="hr-HR" sz="2400" dirty="0" smtClean="0">
                <a:solidFill>
                  <a:srgbClr val="FFFFD5"/>
                </a:solidFill>
              </a:rPr>
              <a:t>.</a:t>
            </a:r>
            <a:endParaRPr lang="en-US" sz="24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 descr="palett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0368" y="500042"/>
            <a:ext cx="506117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7500" lnSpcReduction="20000"/>
          </a:bodyPr>
          <a:lstStyle/>
          <a:p>
            <a:r>
              <a:rPr lang="sr-Latn-RS" sz="3100" dirty="0" smtClean="0">
                <a:solidFill>
                  <a:srgbClr val="FFFFD5"/>
                </a:solidFill>
              </a:rPr>
              <a:t>U igri različitim likovnim materijalima dete otkriva liniju, boju, oblik, površinu, smer, veličinu, svetlost (valer), dakle sve one likovne elemente koje koristi i odrastao umetnik pri stvaranju umetničkog dela. </a:t>
            </a:r>
          </a:p>
          <a:p>
            <a:r>
              <a:rPr lang="sr-Latn-RS" sz="3100" dirty="0" smtClean="0">
                <a:solidFill>
                  <a:srgbClr val="FFFFD5"/>
                </a:solidFill>
              </a:rPr>
              <a:t>Međutim, dete likovne elemente koristi spontano, bez predhodnog znanja o njima, bez namere da ih smišljeno upotrebljava u svom likovnom izražavanju. </a:t>
            </a:r>
          </a:p>
          <a:p>
            <a:r>
              <a:rPr lang="sr-Latn-RS" sz="3100" dirty="0" smtClean="0">
                <a:solidFill>
                  <a:srgbClr val="FFFFD5"/>
                </a:solidFill>
              </a:rPr>
              <a:t>Kako odrasta, dete se oslanja na predhodno stečena znanja i iskustva, pa je samim tim od velikog značaja da se likovni materijali (u zavisnosti od razvojnih mogućnost) nude na što ranijem uzrastu. </a:t>
            </a:r>
          </a:p>
          <a:p>
            <a:r>
              <a:rPr lang="sr-Latn-RS" sz="3100" dirty="0" smtClean="0">
                <a:solidFill>
                  <a:srgbClr val="FFFFD5"/>
                </a:solidFill>
              </a:rPr>
              <a:t>Poželjno je deci omogućiti da i sami eksperimentišu sa materijalima i tehnikama, da ih koriste na nekonvencionalan način ako za tim pokažu želju. </a:t>
            </a:r>
            <a:endParaRPr lang="en-US" sz="3100" dirty="0" smtClean="0">
              <a:solidFill>
                <a:srgbClr val="FFFFD5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U zavisnosti od </a:t>
            </a:r>
            <a:r>
              <a:rPr lang="en-GB" sz="2400" dirty="0" err="1" smtClean="0">
                <a:solidFill>
                  <a:srgbClr val="FFFFD5"/>
                </a:solidFill>
                <a:cs typeface="Arial" charset="0"/>
              </a:rPr>
              <a:t>materijal</a:t>
            </a:r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a</a:t>
            </a:r>
            <a:r>
              <a:rPr lang="en-GB" sz="240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 koje koristimo i </a:t>
            </a:r>
            <a:r>
              <a:rPr lang="en-GB" sz="2400" dirty="0" err="1" smtClean="0">
                <a:solidFill>
                  <a:srgbClr val="FFFFD5"/>
                </a:solidFill>
                <a:cs typeface="Arial" charset="0"/>
              </a:rPr>
              <a:t>način</a:t>
            </a:r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a</a:t>
            </a:r>
            <a:r>
              <a:rPr lang="en-GB" sz="2400" dirty="0" smtClean="0">
                <a:solidFill>
                  <a:srgbClr val="FFFFD5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FFFFD5"/>
                </a:solidFill>
                <a:cs typeface="Arial" charset="0"/>
              </a:rPr>
              <a:t>njihov</a:t>
            </a:r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e primene, LIKOVNE TEHNIKE ili područja delimo na: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 CRTEŽ;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solidFill>
                  <a:srgbClr val="FFFFD5"/>
                </a:solidFill>
                <a:cs typeface="Arial" charset="0"/>
              </a:rPr>
              <a:t> SLIKARSTVO;</a:t>
            </a:r>
            <a:endParaRPr lang="en-GB" sz="2400" dirty="0" smtClean="0">
              <a:solidFill>
                <a:srgbClr val="FFFFD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solidFill>
                  <a:srgbClr val="FFFFD5"/>
                </a:solidFill>
              </a:rPr>
              <a:t>GRAFIKA;</a:t>
            </a:r>
          </a:p>
          <a:p>
            <a:pPr>
              <a:buFont typeface="Wingdings" pitchFamily="2" charset="2"/>
              <a:buChar char="Ø"/>
            </a:pPr>
            <a:r>
              <a:rPr lang="sr-Latn-RS" sz="2400" dirty="0" smtClean="0">
                <a:solidFill>
                  <a:srgbClr val="FFFFD5"/>
                </a:solidFill>
              </a:rPr>
              <a:t>VAJARSTVO (prostorno-plastično oblikovanje)</a:t>
            </a:r>
            <a:endParaRPr lang="en-US" sz="2400" dirty="0">
              <a:solidFill>
                <a:srgbClr val="FFFFD5"/>
              </a:solidFill>
            </a:endParaRPr>
          </a:p>
        </p:txBody>
      </p:sp>
      <p:pic>
        <p:nvPicPr>
          <p:cNvPr id="5" name="Picture 10" descr="C:\Documents and Settings\All Users\Documents\Za predavanja\Sabac\LINIJA, TEKSTURA\za predavanje\1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357166"/>
            <a:ext cx="1930633" cy="1374772"/>
          </a:xfrm>
          <a:noFill/>
        </p:spPr>
      </p:pic>
      <p:pic>
        <p:nvPicPr>
          <p:cNvPr id="6" name="Picture 5" descr="mi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714356"/>
            <a:ext cx="1857387" cy="241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Documents and Settings\All Users\Documents\Za predavanja\Sabac\LINIJA, TEKSTURA\za predavanje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4876" y="1500174"/>
            <a:ext cx="1927620" cy="1372831"/>
          </a:xfrm>
          <a:noFill/>
        </p:spPr>
      </p:pic>
      <p:pic>
        <p:nvPicPr>
          <p:cNvPr id="11" name="Picture 7" descr="diplomski 061"/>
          <p:cNvPicPr>
            <a:picLocks noChangeAspect="1" noChangeArrowheads="1"/>
          </p:cNvPicPr>
          <p:nvPr/>
        </p:nvPicPr>
        <p:blipFill>
          <a:blip r:embed="rId5" cstate="print"/>
          <a:srcRect t="6706" b="6110"/>
          <a:stretch>
            <a:fillRect/>
          </a:stretch>
        </p:blipFill>
        <p:spPr bwMode="auto">
          <a:xfrm>
            <a:off x="4572000" y="3643314"/>
            <a:ext cx="2118284" cy="2357454"/>
          </a:xfrm>
          <a:prstGeom prst="rect">
            <a:avLst/>
          </a:prstGeom>
          <a:noFill/>
        </p:spPr>
      </p:pic>
      <p:pic>
        <p:nvPicPr>
          <p:cNvPr id="12" name="Picture 5" descr="C:\Documents and Settings\All Users\Documents\Za predavanja\Prostorno plasticno oblikovanje\O.Bauhaus\3.jpg"/>
          <p:cNvPicPr>
            <a:picLocks noChangeAspect="1" noChangeArrowheads="1"/>
          </p:cNvPicPr>
          <p:nvPr/>
        </p:nvPicPr>
        <p:blipFill>
          <a:blip r:embed="rId6" cstate="print"/>
          <a:srcRect l="53095"/>
          <a:stretch>
            <a:fillRect/>
          </a:stretch>
        </p:blipFill>
        <p:spPr bwMode="auto">
          <a:xfrm>
            <a:off x="7000892" y="3429000"/>
            <a:ext cx="1850104" cy="275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978</Words>
  <Application>Microsoft Office PowerPoint</Application>
  <PresentationFormat>On-screen Show (4:3)</PresentationFormat>
  <Paragraphs>100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UMETNIČKO STVARALAŠTVO I DEČJA LIKOVNOST LIKOVNE TEHNIKE I NJIHOVA PRIMENA U RADU SA DECOM PREDŠKOLSKOG UZRASTA</vt:lpstr>
      <vt:lpstr>PowerPoint Presentation</vt:lpstr>
      <vt:lpstr>PowerPoint Presentation</vt:lpstr>
      <vt:lpstr>PREDŠKOLSKI UZRAST – ZLATNO DOBA DEČJEG STVRALAŠTVA </vt:lpstr>
      <vt:lpstr> LIKOVNE TEHNIKE I MATERIJALI</vt:lpstr>
      <vt:lpstr>PowerPoint Presentation</vt:lpstr>
      <vt:lpstr>PowerPoint Presentation</vt:lpstr>
      <vt:lpstr>PowerPoint Presentation</vt:lpstr>
      <vt:lpstr>PowerPoint Presentation</vt:lpstr>
      <vt:lpstr>CRTEŽ I CRTAČKE TEHNIKE</vt:lpstr>
      <vt:lpstr>CRTEŽ MOŽE BITI:</vt:lpstr>
      <vt:lpstr>PowerPoint Presentation</vt:lpstr>
      <vt:lpstr>Suvi crtački materijali su:</vt:lpstr>
      <vt:lpstr>PowerPoint Presentation</vt:lpstr>
      <vt:lpstr>PowerPoint Presentation</vt:lpstr>
      <vt:lpstr>Tekući materijali koji se koriste u crtanju su različite vrste tuša i bajca, a kao pisaljke se koriste:</vt:lpstr>
      <vt:lpstr>PowerPoint Presentation</vt:lpstr>
      <vt:lpstr>PowerPoint Presentation</vt:lpstr>
      <vt:lpstr>Malo igre napolju</vt:lpstr>
      <vt:lpstr>SLIKARSTVO  - je grana likovne umetnosti kojoj je osnova izraza u svetu boja, linija i oblika.</vt:lpstr>
      <vt:lpstr>Suve slikarske tehnike:</vt:lpstr>
      <vt:lpstr>PowerPoint Presentation</vt:lpstr>
      <vt:lpstr>PowerPoint Presentation</vt:lpstr>
      <vt:lpstr>Mokre slikarske tehnike:</vt:lpstr>
      <vt:lpstr>PowerPoint Presentation</vt:lpstr>
      <vt:lpstr>Kombinovane tehnike</vt:lpstr>
      <vt:lpstr>GRAFIKA je likovna disciplina u kojoj se crtež urezuje specijalnim alatkama na unapred pripremljenu podlogu (matricu).</vt:lpstr>
      <vt:lpstr>PowerPoint Presentation</vt:lpstr>
      <vt:lpstr>OTISKIVANJE ŠABLONA, ŠAKA, PRSIĆA...</vt:lpstr>
      <vt:lpstr>PowerPoint Presentation</vt:lpstr>
      <vt:lpstr>FROTAŽ</vt:lpstr>
      <vt:lpstr>KARTONTISAK</vt:lpstr>
      <vt:lpstr>MONOTIPIJA</vt:lpstr>
      <vt:lpstr>MALI EKSPERIMENTI</vt:lpstr>
      <vt:lpstr>MAGIČNO MLEKO</vt:lpstr>
      <vt:lpstr>EKSPERIMEN AKVAREL BOJAMA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LIKOVNE TEHNIKE I NJIHOVA PRIMENA U RADU SA DECOM PREDŠKOLSKOG UZRASTA</dc:title>
  <dc:creator>Korisnik</dc:creator>
  <cp:lastModifiedBy>Jovanka</cp:lastModifiedBy>
  <cp:revision>48</cp:revision>
  <dcterms:created xsi:type="dcterms:W3CDTF">2014-11-28T00:44:19Z</dcterms:created>
  <dcterms:modified xsi:type="dcterms:W3CDTF">2020-11-10T09:13:56Z</dcterms:modified>
</cp:coreProperties>
</file>